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2.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9" r:id="rId3"/>
    <p:sldId id="268" r:id="rId4"/>
    <p:sldId id="260" r:id="rId5"/>
    <p:sldId id="264" r:id="rId6"/>
    <p:sldId id="258" r:id="rId7"/>
    <p:sldId id="261" r:id="rId8"/>
    <p:sldId id="262" r:id="rId9"/>
    <p:sldId id="263" r:id="rId10"/>
    <p:sldId id="265" r:id="rId11"/>
    <p:sldId id="266" r:id="rId12"/>
    <p:sldId id="267" r:id="rId13"/>
    <p:sldId id="270" r:id="rId14"/>
    <p:sldId id="274" r:id="rId15"/>
    <p:sldId id="273" r:id="rId16"/>
    <p:sldId id="271" r:id="rId17"/>
    <p:sldId id="272"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5" autoAdjust="0"/>
    <p:restoredTop sz="94660"/>
  </p:normalViewPr>
  <p:slideViewPr>
    <p:cSldViewPr snapToGrid="0">
      <p:cViewPr varScale="1">
        <p:scale>
          <a:sx n="86" d="100"/>
          <a:sy n="86" d="100"/>
        </p:scale>
        <p:origin x="53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3.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Pažymėjimo statusas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A46-49C6-9BF6-8CEEB52BE7E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A46-49C6-9BF6-8CEEB52BE7E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Lapas1!$A$2:$A$3</c:f>
              <c:strCache>
                <c:ptCount val="2"/>
                <c:pt idx="0">
                  <c:v>Pilnai užpildyta</c:v>
                </c:pt>
                <c:pt idx="1">
                  <c:v>Neužpildyta</c:v>
                </c:pt>
              </c:strCache>
            </c:strRef>
          </c:cat>
          <c:val>
            <c:numRef>
              <c:f>Lapas1!$B$2:$B$3</c:f>
              <c:numCache>
                <c:formatCode>General</c:formatCode>
                <c:ptCount val="2"/>
                <c:pt idx="0">
                  <c:v>96</c:v>
                </c:pt>
                <c:pt idx="1">
                  <c:v>4</c:v>
                </c:pt>
              </c:numCache>
            </c:numRef>
          </c:val>
          <c:extLst>
            <c:ext xmlns:c16="http://schemas.microsoft.com/office/drawing/2014/chart" uri="{C3380CC4-5D6E-409C-BE32-E72D297353CC}">
              <c16:uniqueId val="{00000000-4AD0-4454-B2E8-901471173F00}"/>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Lapas1!$A$2:$A$6</c:f>
              <c:strCache>
                <c:ptCount val="5"/>
                <c:pt idx="0">
                  <c:v>Labai žemas</c:v>
                </c:pt>
                <c:pt idx="1">
                  <c:v>Žemas</c:v>
                </c:pt>
                <c:pt idx="2">
                  <c:v>Vidutinis</c:v>
                </c:pt>
                <c:pt idx="3">
                  <c:v>Aukštas</c:v>
                </c:pt>
                <c:pt idx="4">
                  <c:v>Labai aušktas</c:v>
                </c:pt>
              </c:strCache>
            </c:strRef>
          </c:cat>
          <c:val>
            <c:numRef>
              <c:f>Lapas1!$B$2:$B$6</c:f>
              <c:numCache>
                <c:formatCode>General</c:formatCode>
                <c:ptCount val="5"/>
                <c:pt idx="0">
                  <c:v>12</c:v>
                </c:pt>
                <c:pt idx="1">
                  <c:v>20</c:v>
                </c:pt>
                <c:pt idx="2">
                  <c:v>30</c:v>
                </c:pt>
                <c:pt idx="3">
                  <c:v>16</c:v>
                </c:pt>
                <c:pt idx="4">
                  <c:v>22</c:v>
                </c:pt>
              </c:numCache>
            </c:numRef>
          </c:val>
          <c:extLst>
            <c:ext xmlns:c16="http://schemas.microsoft.com/office/drawing/2014/chart" uri="{C3380CC4-5D6E-409C-BE32-E72D297353CC}">
              <c16:uniqueId val="{00000000-6D2A-4CA2-B8BA-5A08FBF99F8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t-LT" dirty="0"/>
              <a:t> KMI proc.</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KMI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3F8-4D76-ADB6-59373BAB5AC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3F8-4D76-ADB6-59373BAB5AC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3F8-4D76-ADB6-59373BAB5AC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3F8-4D76-ADB6-59373BAB5AC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Antsvoris</c:v>
                </c:pt>
                <c:pt idx="1">
                  <c:v>Normalus svoris</c:v>
                </c:pt>
                <c:pt idx="2">
                  <c:v>Nutukimas</c:v>
                </c:pt>
                <c:pt idx="3">
                  <c:v>Per mažas</c:v>
                </c:pt>
              </c:strCache>
            </c:strRef>
          </c:cat>
          <c:val>
            <c:numRef>
              <c:f>Lapas1!$B$2:$B$5</c:f>
              <c:numCache>
                <c:formatCode>General</c:formatCode>
                <c:ptCount val="4"/>
                <c:pt idx="0">
                  <c:v>18</c:v>
                </c:pt>
                <c:pt idx="1">
                  <c:v>64</c:v>
                </c:pt>
                <c:pt idx="2">
                  <c:v>4</c:v>
                </c:pt>
                <c:pt idx="3">
                  <c:v>10</c:v>
                </c:pt>
              </c:numCache>
            </c:numRef>
          </c:val>
          <c:extLst>
            <c:ext xmlns:c16="http://schemas.microsoft.com/office/drawing/2014/chart" uri="{C3380CC4-5D6E-409C-BE32-E72D297353CC}">
              <c16:uniqueId val="{00000000-3285-48E3-8332-48234595788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Fizinio ugdymo grupė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8DE-49E1-93C1-9AAEC009FF0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8DE-49E1-93C1-9AAEC009FF0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8DE-49E1-93C1-9AAEC009FF0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8DE-49E1-93C1-9AAEC009FF0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Pagrindinė</c:v>
                </c:pt>
                <c:pt idx="1">
                  <c:v>Parengiamoji</c:v>
                </c:pt>
                <c:pt idx="2">
                  <c:v>Specialioji</c:v>
                </c:pt>
                <c:pt idx="3">
                  <c:v>Nenurodyta</c:v>
                </c:pt>
              </c:strCache>
            </c:strRef>
          </c:cat>
          <c:val>
            <c:numRef>
              <c:f>Lapas1!$B$2:$B$5</c:f>
              <c:numCache>
                <c:formatCode>General</c:formatCode>
                <c:ptCount val="4"/>
                <c:pt idx="0">
                  <c:v>91.5</c:v>
                </c:pt>
                <c:pt idx="1">
                  <c:v>4</c:v>
                </c:pt>
                <c:pt idx="2">
                  <c:v>0.5</c:v>
                </c:pt>
                <c:pt idx="3">
                  <c:v>4</c:v>
                </c:pt>
              </c:numCache>
            </c:numRef>
          </c:val>
          <c:extLst>
            <c:ext xmlns:c16="http://schemas.microsoft.com/office/drawing/2014/chart" uri="{C3380CC4-5D6E-409C-BE32-E72D297353CC}">
              <c16:uniqueId val="{00000000-D1CF-456B-8D7A-F94D83EBA8E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Regos vertinimas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1FB-47B4-ACEB-08F38462B4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1FB-47B4-ACEB-08F38462B4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1FB-47B4-ACEB-08F38462B4A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Lapas1!$A$2:$A$4</c:f>
              <c:strCache>
                <c:ptCount val="3"/>
                <c:pt idx="0">
                  <c:v>Normali</c:v>
                </c:pt>
                <c:pt idx="1">
                  <c:v>Sutrikusi</c:v>
                </c:pt>
                <c:pt idx="2">
                  <c:v>Nenurodyta</c:v>
                </c:pt>
              </c:strCache>
            </c:strRef>
          </c:cat>
          <c:val>
            <c:numRef>
              <c:f>Lapas1!$B$2:$B$4</c:f>
              <c:numCache>
                <c:formatCode>General</c:formatCode>
                <c:ptCount val="3"/>
                <c:pt idx="0">
                  <c:v>7.2</c:v>
                </c:pt>
                <c:pt idx="1">
                  <c:v>5</c:v>
                </c:pt>
                <c:pt idx="2">
                  <c:v>87.3</c:v>
                </c:pt>
              </c:numCache>
            </c:numRef>
          </c:val>
          <c:extLst>
            <c:ext xmlns:c16="http://schemas.microsoft.com/office/drawing/2014/chart" uri="{C3380CC4-5D6E-409C-BE32-E72D297353CC}">
              <c16:uniqueId val="{00000000-64FC-4BA4-B603-DE263134863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Nervų sistemos būklė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B20-4797-92C3-D5D33439F8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B20-4797-92C3-D5D33439F8B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B20-4797-92C3-D5D33439F8B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Lapas1!$A$2:$A$4</c:f>
              <c:strCache>
                <c:ptCount val="3"/>
                <c:pt idx="0">
                  <c:v>Normali</c:v>
                </c:pt>
                <c:pt idx="1">
                  <c:v>Sutrikusi</c:v>
                </c:pt>
                <c:pt idx="2">
                  <c:v>Nenurodyta</c:v>
                </c:pt>
              </c:strCache>
            </c:strRef>
          </c:cat>
          <c:val>
            <c:numRef>
              <c:f>Lapas1!$B$2:$B$4</c:f>
              <c:numCache>
                <c:formatCode>General</c:formatCode>
                <c:ptCount val="3"/>
                <c:pt idx="0">
                  <c:v>11.8</c:v>
                </c:pt>
                <c:pt idx="1">
                  <c:v>0.7</c:v>
                </c:pt>
                <c:pt idx="2">
                  <c:v>87.5</c:v>
                </c:pt>
              </c:numCache>
            </c:numRef>
          </c:val>
          <c:extLst>
            <c:ext xmlns:c16="http://schemas.microsoft.com/office/drawing/2014/chart" uri="{C3380CC4-5D6E-409C-BE32-E72D297353CC}">
              <c16:uniqueId val="{00000000-008E-4CF3-9C1E-DE2E6342B4D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Kvėpavimo sistemos būklė</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AA9-489E-AE44-1C8818AAB4D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AA9-489E-AE44-1C8818AAB4D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AA9-489E-AE44-1C8818AAB4D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Lapas1!$A$2:$A$4</c:f>
              <c:strCache>
                <c:ptCount val="3"/>
                <c:pt idx="0">
                  <c:v>Normali</c:v>
                </c:pt>
                <c:pt idx="1">
                  <c:v>Sutrikusi</c:v>
                </c:pt>
                <c:pt idx="2">
                  <c:v>Nenurodyta</c:v>
                </c:pt>
              </c:strCache>
            </c:strRef>
          </c:cat>
          <c:val>
            <c:numRef>
              <c:f>Lapas1!$B$2:$B$4</c:f>
              <c:numCache>
                <c:formatCode>General</c:formatCode>
                <c:ptCount val="3"/>
                <c:pt idx="0">
                  <c:v>10</c:v>
                </c:pt>
                <c:pt idx="1">
                  <c:v>2</c:v>
                </c:pt>
                <c:pt idx="2">
                  <c:v>88</c:v>
                </c:pt>
              </c:numCache>
            </c:numRef>
          </c:val>
          <c:extLst>
            <c:ext xmlns:c16="http://schemas.microsoft.com/office/drawing/2014/chart" uri="{C3380CC4-5D6E-409C-BE32-E72D297353CC}">
              <c16:uniqueId val="{00000000-B8F4-48FE-BBC6-7426CF54C68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Endokrininės sistemos būklė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F50-41BF-A248-C76A3931FF8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F50-41BF-A248-C76A3931FF8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F50-41BF-A248-C76A3931FF8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Lapas1!$A$2:$A$4</c:f>
              <c:strCache>
                <c:ptCount val="3"/>
                <c:pt idx="0">
                  <c:v>Normali</c:v>
                </c:pt>
                <c:pt idx="1">
                  <c:v>Sutrikusi</c:v>
                </c:pt>
                <c:pt idx="2">
                  <c:v>Nenurodyta</c:v>
                </c:pt>
              </c:strCache>
            </c:strRef>
          </c:cat>
          <c:val>
            <c:numRef>
              <c:f>Lapas1!$B$2:$B$4</c:f>
              <c:numCache>
                <c:formatCode>General</c:formatCode>
                <c:ptCount val="3"/>
                <c:pt idx="0">
                  <c:v>11</c:v>
                </c:pt>
                <c:pt idx="1">
                  <c:v>1.4</c:v>
                </c:pt>
                <c:pt idx="2">
                  <c:v>87.6</c:v>
                </c:pt>
              </c:numCache>
            </c:numRef>
          </c:val>
          <c:extLst>
            <c:ext xmlns:c16="http://schemas.microsoft.com/office/drawing/2014/chart" uri="{C3380CC4-5D6E-409C-BE32-E72D297353CC}">
              <c16:uniqueId val="{00000000-9B80-4DD2-8EB8-565FD58B7C2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pieChart>
        <c:varyColors val="1"/>
        <c:ser>
          <c:idx val="0"/>
          <c:order val="0"/>
          <c:tx>
            <c:strRef>
              <c:f>Lapas1!$B$1</c:f>
              <c:strCache>
                <c:ptCount val="1"/>
                <c:pt idx="0">
                  <c:v>Skeleto-raumenų sistemos būklė proc.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AF3-4674-95EE-F1669EE16A0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AF3-4674-95EE-F1669EE16A0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AF3-4674-95EE-F1669EE16A0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Lapas1!$A$2:$A$4</c:f>
              <c:strCache>
                <c:ptCount val="3"/>
                <c:pt idx="0">
                  <c:v>Normali</c:v>
                </c:pt>
                <c:pt idx="1">
                  <c:v>Sutrikusi</c:v>
                </c:pt>
                <c:pt idx="2">
                  <c:v>Nenurodyta</c:v>
                </c:pt>
              </c:strCache>
            </c:strRef>
          </c:cat>
          <c:val>
            <c:numRef>
              <c:f>Lapas1!$B$2:$B$4</c:f>
              <c:numCache>
                <c:formatCode>General</c:formatCode>
                <c:ptCount val="3"/>
                <c:pt idx="0">
                  <c:v>9.6999999999999993</c:v>
                </c:pt>
                <c:pt idx="1">
                  <c:v>2.7</c:v>
                </c:pt>
                <c:pt idx="2">
                  <c:v>87.6</c:v>
                </c:pt>
              </c:numCache>
            </c:numRef>
          </c:val>
          <c:extLst>
            <c:ext xmlns:c16="http://schemas.microsoft.com/office/drawing/2014/chart" uri="{C3380CC4-5D6E-409C-BE32-E72D297353CC}">
              <c16:uniqueId val="{00000000-4683-40B1-9C5A-A0D4A143B14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Pardavimas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Nėra</c:v>
                </c:pt>
                <c:pt idx="1">
                  <c:v>Pavienių dantų</c:v>
                </c:pt>
                <c:pt idx="2">
                  <c:v>Žandikaulių</c:v>
                </c:pt>
                <c:pt idx="3">
                  <c:v>Nenurodyta</c:v>
                </c:pt>
              </c:strCache>
            </c:strRef>
          </c:cat>
          <c:val>
            <c:numRef>
              <c:f>Lapas1!$B$2:$B$5</c:f>
              <c:numCache>
                <c:formatCode>General</c:formatCode>
                <c:ptCount val="4"/>
                <c:pt idx="0">
                  <c:v>30.9</c:v>
                </c:pt>
                <c:pt idx="1">
                  <c:v>11.4</c:v>
                </c:pt>
                <c:pt idx="2">
                  <c:v>13.6</c:v>
                </c:pt>
                <c:pt idx="3">
                  <c:v>44.1</c:v>
                </c:pt>
              </c:numCache>
            </c:numRef>
          </c:val>
          <c:extLst>
            <c:ext xmlns:c16="http://schemas.microsoft.com/office/drawing/2014/chart" uri="{C3380CC4-5D6E-409C-BE32-E72D297353CC}">
              <c16:uniqueId val="{00000000-C679-4F1F-A398-8FBCF4CE095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0.11122</cdr:y>
    </cdr:from>
    <cdr:to>
      <cdr:x>0.32598</cdr:x>
      <cdr:y>0.71047</cdr:y>
    </cdr:to>
    <cdr:sp macro="" textlink="">
      <cdr:nvSpPr>
        <cdr:cNvPr id="2" name="TextBox 1">
          <a:extLst xmlns:a="http://schemas.openxmlformats.org/drawingml/2006/main">
            <a:ext uri="{FF2B5EF4-FFF2-40B4-BE49-F238E27FC236}">
              <a16:creationId xmlns:a16="http://schemas.microsoft.com/office/drawing/2014/main" id="{F0B90691-B841-4442-A214-3D675C1D3A3E}"/>
            </a:ext>
          </a:extLst>
        </cdr:cNvPr>
        <cdr:cNvSpPr txBox="1"/>
      </cdr:nvSpPr>
      <cdr:spPr>
        <a:xfrm xmlns:a="http://schemas.openxmlformats.org/drawingml/2006/main">
          <a:off x="0" y="431692"/>
          <a:ext cx="2802184" cy="23259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600" dirty="0"/>
            <a:t>64 proc. mokinių svoris yra normalus.</a:t>
          </a:r>
        </a:p>
        <a:p xmlns:a="http://schemas.openxmlformats.org/drawingml/2006/main">
          <a:r>
            <a:rPr lang="lt-LT" sz="1600" dirty="0"/>
            <a:t>10 proc. svoris yra per mažas.</a:t>
          </a:r>
        </a:p>
        <a:p xmlns:a="http://schemas.openxmlformats.org/drawingml/2006/main">
          <a:r>
            <a:rPr lang="lt-LT" sz="1600" dirty="0"/>
            <a:t>4 proc. mokinių yra nutukimas.</a:t>
          </a:r>
        </a:p>
        <a:p xmlns:a="http://schemas.openxmlformats.org/drawingml/2006/main">
          <a:r>
            <a:rPr lang="lt-LT" sz="1600" dirty="0"/>
            <a:t>18 proc. turi antsvorio.</a:t>
          </a:r>
        </a:p>
      </cdr:txBody>
    </cdr:sp>
  </cdr:relSizeAnchor>
</c:userShapes>
</file>

<file path=ppt/drawings/drawing2.xml><?xml version="1.0" encoding="utf-8"?>
<c:userShapes xmlns:c="http://schemas.openxmlformats.org/drawingml/2006/chart">
  <cdr:relSizeAnchor xmlns:cdr="http://schemas.openxmlformats.org/drawingml/2006/chartDrawing">
    <cdr:from>
      <cdr:x>0.04406</cdr:x>
      <cdr:y>0.09063</cdr:y>
    </cdr:from>
    <cdr:to>
      <cdr:x>0.27126</cdr:x>
      <cdr:y>0.65558</cdr:y>
    </cdr:to>
    <cdr:sp macro="" textlink="">
      <cdr:nvSpPr>
        <cdr:cNvPr id="2" name="TextBox 1">
          <a:extLst xmlns:a="http://schemas.openxmlformats.org/drawingml/2006/main">
            <a:ext uri="{FF2B5EF4-FFF2-40B4-BE49-F238E27FC236}">
              <a16:creationId xmlns:a16="http://schemas.microsoft.com/office/drawing/2014/main" id="{01BE2916-D1B3-469F-8DDF-57030BEB8CB9}"/>
            </a:ext>
          </a:extLst>
        </cdr:cNvPr>
        <cdr:cNvSpPr txBox="1"/>
      </cdr:nvSpPr>
      <cdr:spPr>
        <a:xfrm xmlns:a="http://schemas.openxmlformats.org/drawingml/2006/main">
          <a:off x="378753" y="351793"/>
          <a:ext cx="1953087" cy="21927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dirty="0"/>
            <a:t>30,9 proc. mokinių neturi </a:t>
          </a:r>
          <a:r>
            <a:rPr lang="lt-LT" sz="1100" dirty="0" err="1"/>
            <a:t>sąkandžio</a:t>
          </a:r>
          <a:r>
            <a:rPr lang="lt-LT" sz="1100" dirty="0"/>
            <a:t> patologijos</a:t>
          </a:r>
        </a:p>
        <a:p xmlns:a="http://schemas.openxmlformats.org/drawingml/2006/main">
          <a:r>
            <a:rPr lang="lt-LT" dirty="0"/>
            <a:t>13,6 turi žandikaulių patologiją.</a:t>
          </a:r>
        </a:p>
        <a:p xmlns:a="http://schemas.openxmlformats.org/drawingml/2006/main">
          <a:r>
            <a:rPr lang="lt-LT" sz="1100" dirty="0"/>
            <a:t>11,4 proc. turi pavienių dantų patologiją</a:t>
          </a:r>
        </a:p>
        <a:p xmlns:a="http://schemas.openxmlformats.org/drawingml/2006/main">
          <a:r>
            <a:rPr lang="lt-LT" dirty="0"/>
            <a:t>44,1 proc. nenurodyta.</a:t>
          </a:r>
          <a:endParaRPr lang="lt-LT"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0.02031</cdr:x>
      <cdr:y>0.05861</cdr:y>
    </cdr:from>
    <cdr:to>
      <cdr:x>0.28159</cdr:x>
      <cdr:y>0.64185</cdr:y>
    </cdr:to>
    <cdr:sp macro="" textlink="">
      <cdr:nvSpPr>
        <cdr:cNvPr id="2" name="TextBox 1">
          <a:extLst xmlns:a="http://schemas.openxmlformats.org/drawingml/2006/main">
            <a:ext uri="{FF2B5EF4-FFF2-40B4-BE49-F238E27FC236}">
              <a16:creationId xmlns:a16="http://schemas.microsoft.com/office/drawing/2014/main" id="{70366CC7-596B-49E2-BBF5-D906B699203B}"/>
            </a:ext>
          </a:extLst>
        </cdr:cNvPr>
        <cdr:cNvSpPr txBox="1"/>
      </cdr:nvSpPr>
      <cdr:spPr>
        <a:xfrm xmlns:a="http://schemas.openxmlformats.org/drawingml/2006/main">
          <a:off x="174566" y="227505"/>
          <a:ext cx="2246051" cy="22638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dirty="0"/>
            <a:t>12</a:t>
          </a:r>
          <a:r>
            <a:rPr lang="lt-LT" sz="1100" dirty="0"/>
            <a:t> proc. mokinių turi labai žemą KPI indeksą.</a:t>
          </a:r>
        </a:p>
        <a:p xmlns:a="http://schemas.openxmlformats.org/drawingml/2006/main">
          <a:r>
            <a:rPr lang="lt-LT" dirty="0"/>
            <a:t>20 proc. žemą KPI indeksą.</a:t>
          </a:r>
        </a:p>
        <a:p xmlns:a="http://schemas.openxmlformats.org/drawingml/2006/main">
          <a:r>
            <a:rPr lang="lt-LT" sz="1100" dirty="0"/>
            <a:t>30 proc. vidutinį KPI indeksą.</a:t>
          </a:r>
        </a:p>
        <a:p xmlns:a="http://schemas.openxmlformats.org/drawingml/2006/main">
          <a:r>
            <a:rPr lang="lt-LT" dirty="0"/>
            <a:t>16 proc. aukštą KPI indeksą.</a:t>
          </a:r>
        </a:p>
        <a:p xmlns:a="http://schemas.openxmlformats.org/drawingml/2006/main">
          <a:r>
            <a:rPr lang="lt-LT" sz="1100" dirty="0"/>
            <a:t>22 proc. labai aukštą KPI indeksą.</a:t>
          </a:r>
        </a:p>
        <a:p xmlns:a="http://schemas.openxmlformats.org/drawingml/2006/main">
          <a:endParaRPr lang="lt-LT"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a:t>Spustelėję redaguokite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861759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4063247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2706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389171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6734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a:t>Spustelėję redaguokite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a:t>Spustelėkite, kad galėtumėte 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491989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195456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a:t>Spustelėję redaguokite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04843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18316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a:t>Spustelėję redaguokite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175348AC-E466-4E75-A0AB-08D4BE16EFBB}" type="datetimeFigureOut">
              <a:rPr lang="lt-LT" smtClean="0"/>
              <a:t>2021-03-12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139031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175348AC-E466-4E75-A0AB-08D4BE16EFBB}" type="datetimeFigureOut">
              <a:rPr lang="lt-LT" smtClean="0"/>
              <a:t>2021-03-12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100108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a:t>Spustelėję redaguokite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175348AC-E466-4E75-A0AB-08D4BE16EFBB}" type="datetimeFigureOut">
              <a:rPr lang="lt-LT" smtClean="0"/>
              <a:t>2021-03-12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109556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175348AC-E466-4E75-A0AB-08D4BE16EFBB}" type="datetimeFigureOut">
              <a:rPr lang="lt-LT" smtClean="0"/>
              <a:t>2021-03-12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277892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348AC-E466-4E75-A0AB-08D4BE16EFBB}" type="datetimeFigureOut">
              <a:rPr lang="lt-LT" smtClean="0"/>
              <a:t>2021-03-12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882040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a:t>Spustelėję redaguokite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175348AC-E466-4E75-A0AB-08D4BE16EFBB}" type="datetimeFigureOut">
              <a:rPr lang="lt-LT" smtClean="0"/>
              <a:t>2021-03-12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BCDD167-379F-4EB5-B93B-A4D1EA04EE1E}" type="slidenum">
              <a:rPr lang="lt-LT" smtClean="0"/>
              <a:t>‹#›</a:t>
            </a:fld>
            <a:endParaRPr lang="lt-LT"/>
          </a:p>
        </p:txBody>
      </p:sp>
    </p:spTree>
    <p:extLst>
      <p:ext uri="{BB962C8B-B14F-4D97-AF65-F5344CB8AC3E}">
        <p14:creationId xmlns:p14="http://schemas.microsoft.com/office/powerpoint/2010/main" val="361041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a:t>Spustelėję redaguokite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BCDD167-379F-4EB5-B93B-A4D1EA04EE1E}" type="slidenum">
              <a:rPr lang="lt-LT" smtClean="0"/>
              <a:t>‹#›</a:t>
            </a:fld>
            <a:endParaRPr lang="lt-LT"/>
          </a:p>
        </p:txBody>
      </p:sp>
      <p:sp>
        <p:nvSpPr>
          <p:cNvPr id="5" name="Date Placeholder 4"/>
          <p:cNvSpPr>
            <a:spLocks noGrp="1"/>
          </p:cNvSpPr>
          <p:nvPr>
            <p:ph type="dt" sz="half" idx="10"/>
          </p:nvPr>
        </p:nvSpPr>
        <p:spPr/>
        <p:txBody>
          <a:bodyPr/>
          <a:lstStyle/>
          <a:p>
            <a:fld id="{175348AC-E466-4E75-A0AB-08D4BE16EFBB}" type="datetimeFigureOut">
              <a:rPr lang="lt-LT" smtClean="0"/>
              <a:t>2021-03-12</a:t>
            </a:fld>
            <a:endParaRPr lang="lt-LT"/>
          </a:p>
        </p:txBody>
      </p:sp>
    </p:spTree>
    <p:extLst>
      <p:ext uri="{BB962C8B-B14F-4D97-AF65-F5344CB8AC3E}">
        <p14:creationId xmlns:p14="http://schemas.microsoft.com/office/powerpoint/2010/main" val="3501741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a:t>Spustelėję redaguokite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75348AC-E466-4E75-A0AB-08D4BE16EFBB}" type="datetimeFigureOut">
              <a:rPr lang="lt-LT" smtClean="0"/>
              <a:t>2021-03-12</a:t>
            </a:fld>
            <a:endParaRPr lang="lt-L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CDD167-379F-4EB5-B93B-A4D1EA04EE1E}" type="slidenum">
              <a:rPr lang="lt-LT" smtClean="0"/>
              <a:t>‹#›</a:t>
            </a:fld>
            <a:endParaRPr lang="lt-LT"/>
          </a:p>
        </p:txBody>
      </p:sp>
    </p:spTree>
    <p:extLst>
      <p:ext uri="{BB962C8B-B14F-4D97-AF65-F5344CB8AC3E}">
        <p14:creationId xmlns:p14="http://schemas.microsoft.com/office/powerpoint/2010/main" val="355257551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76285C0-3AEB-4D46-B31E-A1D166C170E0}"/>
              </a:ext>
            </a:extLst>
          </p:cNvPr>
          <p:cNvSpPr txBox="1">
            <a:spLocks noGrp="1"/>
          </p:cNvSpPr>
          <p:nvPr>
            <p:ph type="ctrTitle"/>
          </p:nvPr>
        </p:nvSpPr>
        <p:spPr>
          <a:xfrm>
            <a:off x="2156791" y="1381540"/>
            <a:ext cx="7351276" cy="1955252"/>
          </a:xfrm>
        </p:spPr>
        <p:txBody>
          <a:bodyPr>
            <a:normAutofit/>
          </a:bodyPr>
          <a:lstStyle/>
          <a:p>
            <a:pPr lvl="0"/>
            <a:r>
              <a:rPr lang="lt-LT" sz="2800" dirty="0">
                <a:latin typeface="Times New Roman" pitchFamily="18"/>
                <a:cs typeface="Times New Roman" pitchFamily="18"/>
              </a:rPr>
              <a:t>Klaipėdos Eduardo Balsio menų gimnazijos mokinių profilaktinių sveikatos patikrinimų duomenų analizė</a:t>
            </a:r>
            <a:br>
              <a:rPr lang="lt-LT" sz="2800" dirty="0">
                <a:latin typeface="Times New Roman" pitchFamily="18"/>
                <a:cs typeface="Times New Roman" pitchFamily="18"/>
              </a:rPr>
            </a:br>
            <a:r>
              <a:rPr lang="lt-LT" sz="2800" dirty="0">
                <a:latin typeface="Times New Roman" pitchFamily="18"/>
                <a:cs typeface="Times New Roman" pitchFamily="18"/>
              </a:rPr>
              <a:t>2020 -2021 </a:t>
            </a:r>
            <a:r>
              <a:rPr lang="lt-LT" sz="2800" dirty="0" err="1">
                <a:latin typeface="Times New Roman" pitchFamily="18"/>
                <a:cs typeface="Times New Roman" pitchFamily="18"/>
              </a:rPr>
              <a:t>m.m</a:t>
            </a:r>
            <a:r>
              <a:rPr lang="lt-LT" sz="2800" dirty="0">
                <a:latin typeface="Times New Roman" pitchFamily="18"/>
                <a:cs typeface="Times New Roman" pitchFamily="18"/>
              </a:rPr>
              <a:t>.</a:t>
            </a:r>
          </a:p>
        </p:txBody>
      </p:sp>
      <p:sp>
        <p:nvSpPr>
          <p:cNvPr id="3" name="Antrinis pavadinimas 2">
            <a:extLst>
              <a:ext uri="{FF2B5EF4-FFF2-40B4-BE49-F238E27FC236}">
                <a16:creationId xmlns:a16="http://schemas.microsoft.com/office/drawing/2014/main" id="{ED6CECA1-8680-426B-9278-EAA128D0028C}"/>
              </a:ext>
            </a:extLst>
          </p:cNvPr>
          <p:cNvSpPr txBox="1">
            <a:spLocks noGrp="1"/>
          </p:cNvSpPr>
          <p:nvPr>
            <p:ph type="subTitle" idx="1"/>
          </p:nvPr>
        </p:nvSpPr>
        <p:spPr/>
        <p:txBody>
          <a:bodyPr anchorCtr="0"/>
          <a:lstStyle/>
          <a:p>
            <a:pPr lvl="0" algn="r"/>
            <a:r>
              <a:rPr lang="lt-LT" dirty="0"/>
              <a:t>Parengė: visuomenės sveikatos specialistė</a:t>
            </a:r>
          </a:p>
          <a:p>
            <a:pPr lvl="0" algn="r"/>
            <a:r>
              <a:rPr lang="lt-LT" dirty="0" err="1"/>
              <a:t>Aira</a:t>
            </a:r>
            <a:r>
              <a:rPr lang="lt-LT" dirty="0"/>
              <a:t> </a:t>
            </a:r>
            <a:r>
              <a:rPr lang="lt-LT" dirty="0" err="1"/>
              <a:t>Plataunaitė</a:t>
            </a:r>
            <a:endParaRPr lang="lt-LT" dirty="0"/>
          </a:p>
        </p:txBody>
      </p:sp>
      <p:sp>
        <p:nvSpPr>
          <p:cNvPr id="4" name="Date Placeholder 3">
            <a:extLst>
              <a:ext uri="{FF2B5EF4-FFF2-40B4-BE49-F238E27FC236}">
                <a16:creationId xmlns:a16="http://schemas.microsoft.com/office/drawing/2014/main" id="{44DD9A87-A75C-478A-BBB9-AA15F5DA7E41}"/>
              </a:ext>
            </a:extLst>
          </p:cNvPr>
          <p:cNvSpPr txBox="1"/>
          <p:nvPr/>
        </p:nvSpPr>
        <p:spPr>
          <a:xfrm>
            <a:off x="752862" y="6453387"/>
            <a:ext cx="1607944" cy="404612"/>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F5830C1-0C02-4534-A459-B97ACF68BF8C}" type="datetime1">
              <a:rPr lang="lt-LT" sz="1200" b="0" i="0" u="none" strike="noStrike" kern="1200" cap="none" spc="0" baseline="0">
                <a:solidFill>
                  <a:srgbClr val="191B0E"/>
                </a:solidFill>
                <a:uFillTx/>
                <a:latin typeface="Franklin Gothic Book"/>
              </a:rPr>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2021-03-12</a:t>
            </a:fld>
            <a:endParaRPr lang="en-US" sz="1200" b="0" i="0" u="none" strike="noStrike" kern="1200" cap="none" spc="0" baseline="0">
              <a:solidFill>
                <a:srgbClr val="191B0E"/>
              </a:solidFill>
              <a:uFillTx/>
              <a:latin typeface="Franklin Gothic Book"/>
            </a:endParaRPr>
          </a:p>
        </p:txBody>
      </p:sp>
      <p:sp>
        <p:nvSpPr>
          <p:cNvPr id="5" name="Slide Number Placeholder 4">
            <a:extLst>
              <a:ext uri="{FF2B5EF4-FFF2-40B4-BE49-F238E27FC236}">
                <a16:creationId xmlns:a16="http://schemas.microsoft.com/office/drawing/2014/main" id="{50B6CA8E-B592-4E8E-B870-A967F3ACB17E}"/>
              </a:ext>
            </a:extLst>
          </p:cNvPr>
          <p:cNvSpPr txBox="1"/>
          <p:nvPr/>
        </p:nvSpPr>
        <p:spPr>
          <a:xfrm>
            <a:off x="9830686" y="6453387"/>
            <a:ext cx="1596295" cy="404612"/>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02EFD92-45C9-453C-BA57-16A71584178B}" type="slidenum">
              <a:t>1</a:t>
            </a:fld>
            <a:endParaRPr lang="en-US" sz="1200" b="0" i="0" u="none" strike="noStrike" kern="1200" cap="none" spc="0" baseline="0">
              <a:solidFill>
                <a:srgbClr val="191B0E"/>
              </a:solidFill>
              <a:uFillTx/>
              <a:latin typeface="Franklin Gothic Boo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FB200B8-4D4E-440B-9605-0FB5F5B4442A}"/>
              </a:ext>
            </a:extLst>
          </p:cNvPr>
          <p:cNvSpPr>
            <a:spLocks noGrp="1"/>
          </p:cNvSpPr>
          <p:nvPr>
            <p:ph type="title"/>
          </p:nvPr>
        </p:nvSpPr>
        <p:spPr/>
        <p:txBody>
          <a:bodyPr/>
          <a:lstStyle/>
          <a:p>
            <a:r>
              <a:rPr lang="lt-LT" dirty="0"/>
              <a:t>Kvėpavimo sistemos būklė</a:t>
            </a:r>
          </a:p>
        </p:txBody>
      </p:sp>
      <p:graphicFrame>
        <p:nvGraphicFramePr>
          <p:cNvPr id="6" name="Turinio vietos rezervavimo ženklas 5">
            <a:extLst>
              <a:ext uri="{FF2B5EF4-FFF2-40B4-BE49-F238E27FC236}">
                <a16:creationId xmlns:a16="http://schemas.microsoft.com/office/drawing/2014/main" id="{FBC1FAF1-C9E3-4001-A7B9-DAA697F2731B}"/>
              </a:ext>
            </a:extLst>
          </p:cNvPr>
          <p:cNvGraphicFramePr>
            <a:graphicFrameLocks noGrp="1"/>
          </p:cNvGraphicFramePr>
          <p:nvPr>
            <p:ph idx="1"/>
            <p:extLst>
              <p:ext uri="{D42A27DB-BD31-4B8C-83A1-F6EECF244321}">
                <p14:modId xmlns:p14="http://schemas.microsoft.com/office/powerpoint/2010/main" val="294244889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92C90B8-3AC7-4689-BC59-F07020CA63E7}"/>
              </a:ext>
            </a:extLst>
          </p:cNvPr>
          <p:cNvSpPr txBox="1"/>
          <p:nvPr/>
        </p:nvSpPr>
        <p:spPr>
          <a:xfrm>
            <a:off x="381740" y="1784412"/>
            <a:ext cx="2743200" cy="1754326"/>
          </a:xfrm>
          <a:prstGeom prst="rect">
            <a:avLst/>
          </a:prstGeom>
          <a:noFill/>
        </p:spPr>
        <p:txBody>
          <a:bodyPr wrap="square" rtlCol="0">
            <a:spAutoFit/>
          </a:bodyPr>
          <a:lstStyle/>
          <a:p>
            <a:r>
              <a:rPr lang="lt-LT" dirty="0"/>
              <a:t>10 proc. kvėpavimo sistemos būklė yra normali.</a:t>
            </a:r>
          </a:p>
          <a:p>
            <a:r>
              <a:rPr lang="lt-LT" dirty="0"/>
              <a:t>88 proc. yra nenurodyta.</a:t>
            </a:r>
          </a:p>
          <a:p>
            <a:r>
              <a:rPr lang="lt-LT" dirty="0"/>
              <a:t>2 proc. yra sutrikusi.</a:t>
            </a:r>
          </a:p>
          <a:p>
            <a:endParaRPr lang="lt-LT" dirty="0"/>
          </a:p>
        </p:txBody>
      </p:sp>
    </p:spTree>
    <p:extLst>
      <p:ext uri="{BB962C8B-B14F-4D97-AF65-F5344CB8AC3E}">
        <p14:creationId xmlns:p14="http://schemas.microsoft.com/office/powerpoint/2010/main" val="50476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89993A4-5FB9-482C-A406-D25B7537CED7}"/>
              </a:ext>
            </a:extLst>
          </p:cNvPr>
          <p:cNvSpPr>
            <a:spLocks noGrp="1"/>
          </p:cNvSpPr>
          <p:nvPr>
            <p:ph type="title"/>
          </p:nvPr>
        </p:nvSpPr>
        <p:spPr/>
        <p:txBody>
          <a:bodyPr/>
          <a:lstStyle/>
          <a:p>
            <a:r>
              <a:rPr lang="lt-LT" dirty="0"/>
              <a:t>Endokrininės sistemos būklė</a:t>
            </a:r>
          </a:p>
        </p:txBody>
      </p:sp>
      <p:graphicFrame>
        <p:nvGraphicFramePr>
          <p:cNvPr id="6" name="Turinio vietos rezervavimo ženklas 5">
            <a:extLst>
              <a:ext uri="{FF2B5EF4-FFF2-40B4-BE49-F238E27FC236}">
                <a16:creationId xmlns:a16="http://schemas.microsoft.com/office/drawing/2014/main" id="{C18E273F-00D1-4032-A6A8-E0959F33F577}"/>
              </a:ext>
            </a:extLst>
          </p:cNvPr>
          <p:cNvGraphicFramePr>
            <a:graphicFrameLocks noGrp="1"/>
          </p:cNvGraphicFramePr>
          <p:nvPr>
            <p:ph idx="1"/>
            <p:extLst>
              <p:ext uri="{D42A27DB-BD31-4B8C-83A1-F6EECF244321}">
                <p14:modId xmlns:p14="http://schemas.microsoft.com/office/powerpoint/2010/main" val="2226819939"/>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62145B37-34B0-49DD-AEA9-D17462E5F7CC}"/>
              </a:ext>
            </a:extLst>
          </p:cNvPr>
          <p:cNvSpPr txBox="1"/>
          <p:nvPr/>
        </p:nvSpPr>
        <p:spPr>
          <a:xfrm>
            <a:off x="541538" y="2361460"/>
            <a:ext cx="2376287" cy="2308324"/>
          </a:xfrm>
          <a:prstGeom prst="rect">
            <a:avLst/>
          </a:prstGeom>
          <a:noFill/>
        </p:spPr>
        <p:txBody>
          <a:bodyPr wrap="square" rtlCol="0">
            <a:spAutoFit/>
          </a:bodyPr>
          <a:lstStyle/>
          <a:p>
            <a:r>
              <a:rPr lang="lt-LT" dirty="0"/>
              <a:t>11 proc. endokrininės sistemos būklė yra normali.</a:t>
            </a:r>
            <a:br>
              <a:rPr lang="lt-LT" dirty="0"/>
            </a:br>
            <a:r>
              <a:rPr lang="lt-LT" dirty="0"/>
              <a:t>1,4 proc. yra sutrikusi</a:t>
            </a:r>
            <a:br>
              <a:rPr lang="lt-LT" dirty="0"/>
            </a:br>
            <a:r>
              <a:rPr lang="lt-LT" dirty="0"/>
              <a:t>87,6 proc. yra nenurodyta.</a:t>
            </a:r>
          </a:p>
        </p:txBody>
      </p:sp>
    </p:spTree>
    <p:extLst>
      <p:ext uri="{BB962C8B-B14F-4D97-AF65-F5344CB8AC3E}">
        <p14:creationId xmlns:p14="http://schemas.microsoft.com/office/powerpoint/2010/main" val="942771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BE0FD9C-AF50-46E9-BC7F-E33649B4DD62}"/>
              </a:ext>
            </a:extLst>
          </p:cNvPr>
          <p:cNvSpPr>
            <a:spLocks noGrp="1"/>
          </p:cNvSpPr>
          <p:nvPr>
            <p:ph type="title"/>
          </p:nvPr>
        </p:nvSpPr>
        <p:spPr/>
        <p:txBody>
          <a:bodyPr/>
          <a:lstStyle/>
          <a:p>
            <a:r>
              <a:rPr lang="lt-LT" dirty="0"/>
              <a:t>Skeleto- raumenų sistemos būklė</a:t>
            </a:r>
          </a:p>
        </p:txBody>
      </p:sp>
      <p:graphicFrame>
        <p:nvGraphicFramePr>
          <p:cNvPr id="6" name="Turinio vietos rezervavimo ženklas 5">
            <a:extLst>
              <a:ext uri="{FF2B5EF4-FFF2-40B4-BE49-F238E27FC236}">
                <a16:creationId xmlns:a16="http://schemas.microsoft.com/office/drawing/2014/main" id="{70E04117-C4F3-4ED8-8AC8-98CFB61694DC}"/>
              </a:ext>
            </a:extLst>
          </p:cNvPr>
          <p:cNvGraphicFramePr>
            <a:graphicFrameLocks noGrp="1"/>
          </p:cNvGraphicFramePr>
          <p:nvPr>
            <p:ph idx="1"/>
            <p:extLst>
              <p:ext uri="{D42A27DB-BD31-4B8C-83A1-F6EECF244321}">
                <p14:modId xmlns:p14="http://schemas.microsoft.com/office/powerpoint/2010/main" val="429221338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796C6AAA-1630-4195-8B76-7EB22D91B804}"/>
              </a:ext>
            </a:extLst>
          </p:cNvPr>
          <p:cNvSpPr txBox="1"/>
          <p:nvPr/>
        </p:nvSpPr>
        <p:spPr>
          <a:xfrm>
            <a:off x="186431" y="2539014"/>
            <a:ext cx="2929631" cy="1754326"/>
          </a:xfrm>
          <a:prstGeom prst="rect">
            <a:avLst/>
          </a:prstGeom>
          <a:noFill/>
        </p:spPr>
        <p:txBody>
          <a:bodyPr wrap="square" rtlCol="0">
            <a:spAutoFit/>
          </a:bodyPr>
          <a:lstStyle/>
          <a:p>
            <a:r>
              <a:rPr lang="lt-LT" dirty="0"/>
              <a:t>9,7 proc. skeleto-raumenų sistemos būklė yra normali.</a:t>
            </a:r>
          </a:p>
          <a:p>
            <a:r>
              <a:rPr lang="lt-LT" dirty="0"/>
              <a:t>87,6 proc. yra nenurodyta.</a:t>
            </a:r>
          </a:p>
          <a:p>
            <a:r>
              <a:rPr lang="lt-LT" dirty="0"/>
              <a:t>2,7 proc. yra sutrikusi.</a:t>
            </a:r>
          </a:p>
        </p:txBody>
      </p:sp>
    </p:spTree>
    <p:extLst>
      <p:ext uri="{BB962C8B-B14F-4D97-AF65-F5344CB8AC3E}">
        <p14:creationId xmlns:p14="http://schemas.microsoft.com/office/powerpoint/2010/main" val="165031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5862AAB-D05A-4369-BF86-9FACE7A778DB}"/>
              </a:ext>
            </a:extLst>
          </p:cNvPr>
          <p:cNvSpPr>
            <a:spLocks noGrp="1"/>
          </p:cNvSpPr>
          <p:nvPr>
            <p:ph type="title"/>
          </p:nvPr>
        </p:nvSpPr>
        <p:spPr/>
        <p:txBody>
          <a:bodyPr/>
          <a:lstStyle/>
          <a:p>
            <a:r>
              <a:rPr lang="lt-LT" dirty="0"/>
              <a:t>Dantų ir žandikaulių būklės įvertinimas:</a:t>
            </a:r>
            <a:br>
              <a:rPr lang="lt-LT" dirty="0"/>
            </a:br>
            <a:r>
              <a:rPr lang="lt-LT" dirty="0" err="1"/>
              <a:t>sąkandžio</a:t>
            </a:r>
            <a:r>
              <a:rPr lang="lt-LT" dirty="0"/>
              <a:t> patologija</a:t>
            </a:r>
          </a:p>
        </p:txBody>
      </p:sp>
      <p:graphicFrame>
        <p:nvGraphicFramePr>
          <p:cNvPr id="6" name="Turinio vietos rezervavimo ženklas 5">
            <a:extLst>
              <a:ext uri="{FF2B5EF4-FFF2-40B4-BE49-F238E27FC236}">
                <a16:creationId xmlns:a16="http://schemas.microsoft.com/office/drawing/2014/main" id="{4D8FF103-3E44-4698-8086-3AB8D7DA9782}"/>
              </a:ext>
            </a:extLst>
          </p:cNvPr>
          <p:cNvGraphicFramePr>
            <a:graphicFrameLocks noGrp="1"/>
          </p:cNvGraphicFramePr>
          <p:nvPr>
            <p:ph idx="1"/>
            <p:extLst>
              <p:ext uri="{D42A27DB-BD31-4B8C-83A1-F6EECF244321}">
                <p14:modId xmlns:p14="http://schemas.microsoft.com/office/powerpoint/2010/main" val="4016734156"/>
              </p:ext>
            </p:extLst>
          </p:nvPr>
        </p:nvGraphicFramePr>
        <p:xfrm>
          <a:off x="677690"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091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70F2E60-EC6B-4B5C-966B-377AD5F2CE9B}"/>
              </a:ext>
            </a:extLst>
          </p:cNvPr>
          <p:cNvSpPr>
            <a:spLocks noGrp="1"/>
          </p:cNvSpPr>
          <p:nvPr>
            <p:ph type="title"/>
          </p:nvPr>
        </p:nvSpPr>
        <p:spPr/>
        <p:txBody>
          <a:bodyPr/>
          <a:lstStyle/>
          <a:p>
            <a:r>
              <a:rPr lang="lt-LT" i="0" dirty="0">
                <a:solidFill>
                  <a:srgbClr val="000000"/>
                </a:solidFill>
                <a:effectLst/>
                <a:latin typeface="Times New Roman" panose="02020603050405020304" pitchFamily="18" charset="0"/>
              </a:rPr>
              <a:t>Mokinių turinčių (</a:t>
            </a:r>
            <a:r>
              <a:rPr lang="lt-LT" i="0" dirty="0" err="1">
                <a:solidFill>
                  <a:srgbClr val="000000"/>
                </a:solidFill>
                <a:effectLst/>
                <a:latin typeface="Times New Roman" panose="02020603050405020304" pitchFamily="18" charset="0"/>
              </a:rPr>
              <a:t>KPI+kpi</a:t>
            </a:r>
            <a:r>
              <a:rPr lang="lt-LT" i="0" dirty="0">
                <a:solidFill>
                  <a:srgbClr val="000000"/>
                </a:solidFill>
                <a:effectLst/>
                <a:latin typeface="Times New Roman" panose="02020603050405020304" pitchFamily="18" charset="0"/>
              </a:rPr>
              <a:t>) indeksą, dalis (%)</a:t>
            </a:r>
            <a:endParaRPr lang="lt-LT" dirty="0"/>
          </a:p>
        </p:txBody>
      </p:sp>
      <p:graphicFrame>
        <p:nvGraphicFramePr>
          <p:cNvPr id="6" name="Turinio vietos rezervavimo ženklas 5">
            <a:extLst>
              <a:ext uri="{FF2B5EF4-FFF2-40B4-BE49-F238E27FC236}">
                <a16:creationId xmlns:a16="http://schemas.microsoft.com/office/drawing/2014/main" id="{26DE8B63-D5BE-4F23-96B2-661DC7ED54B7}"/>
              </a:ext>
            </a:extLst>
          </p:cNvPr>
          <p:cNvGraphicFramePr>
            <a:graphicFrameLocks noGrp="1"/>
          </p:cNvGraphicFramePr>
          <p:nvPr>
            <p:ph idx="1"/>
            <p:extLst>
              <p:ext uri="{D42A27DB-BD31-4B8C-83A1-F6EECF244321}">
                <p14:modId xmlns:p14="http://schemas.microsoft.com/office/powerpoint/2010/main" val="1541661392"/>
              </p:ext>
            </p:extLst>
          </p:nvPr>
        </p:nvGraphicFramePr>
        <p:xfrm>
          <a:off x="677690"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62849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endParaRPr lang="lt-LT" dirty="0"/>
          </a:p>
        </p:txBody>
      </p:sp>
      <p:sp>
        <p:nvSpPr>
          <p:cNvPr id="3" name="Turinio vietos rezervavimo ženklas 2"/>
          <p:cNvSpPr>
            <a:spLocks noGrp="1"/>
          </p:cNvSpPr>
          <p:nvPr>
            <p:ph idx="1"/>
          </p:nvPr>
        </p:nvSpPr>
        <p:spPr/>
        <p:txBody>
          <a:bodyPr>
            <a:normAutofit/>
          </a:bodyPr>
          <a:lstStyle/>
          <a:p>
            <a:pPr algn="just"/>
            <a:r>
              <a:rPr lang="lt-LT" dirty="0">
                <a:solidFill>
                  <a:schemeClr val="tx1"/>
                </a:solidFill>
                <a:latin typeface="Times New Roman" panose="02020603050405020304" pitchFamily="18" charset="0"/>
                <a:cs typeface="Times New Roman" panose="02020603050405020304" pitchFamily="18" charset="0"/>
              </a:rPr>
              <a:t>Gydytojas odontologas, atlikdamas kasmetinį mokinio sveikatos patikrinimą, įvertina mokinio dantų, žandikaulių būklę ir įrašo rezultatus į Mokinio sveikatos pažymėjimo antrą dalį ,,Dantų ir žandikaulių būklės įvertinimas“. Gydytojas, įvertinęs ėduonies pažeistų, plombuotų ir išrautų dantų skaičių, įrašo rezultatus pažymėjime ties raidėmis k, p, i (pieniniai dantys) ir ties raidėmis K, P, I (nuolatiniai dantys) – apskaičiuojamas dantų ėduonies intensyvumo rodiklis. </a:t>
            </a:r>
          </a:p>
          <a:p>
            <a:pPr algn="just"/>
            <a:r>
              <a:rPr lang="lt-LT" dirty="0">
                <a:solidFill>
                  <a:schemeClr val="tx1"/>
                </a:solidFill>
                <a:latin typeface="Times New Roman" panose="02020603050405020304" pitchFamily="18" charset="0"/>
                <a:cs typeface="Times New Roman" panose="02020603050405020304" pitchFamily="18" charset="0"/>
              </a:rPr>
              <a:t>Kai </a:t>
            </a:r>
            <a:r>
              <a:rPr lang="lt-LT" dirty="0" err="1">
                <a:solidFill>
                  <a:schemeClr val="tx1"/>
                </a:solidFill>
                <a:latin typeface="Times New Roman" panose="02020603050405020304" pitchFamily="18" charset="0"/>
                <a:cs typeface="Times New Roman" panose="02020603050405020304" pitchFamily="18" charset="0"/>
              </a:rPr>
              <a:t>kpi</a:t>
            </a:r>
            <a:r>
              <a:rPr lang="lt-LT" dirty="0">
                <a:solidFill>
                  <a:schemeClr val="tx1"/>
                </a:solidFill>
                <a:latin typeface="Times New Roman" panose="02020603050405020304" pitchFamily="18" charset="0"/>
                <a:cs typeface="Times New Roman" panose="02020603050405020304" pitchFamily="18" charset="0"/>
              </a:rPr>
              <a:t>, KPI reikšmė mažesnė nei 1,2 – ėduonies intensyvumas apibūdinamas kaip labai žemas; nuo 1,2 iki 2,6 – žemas, nuo 2,7 iki 4,4 – vidutinis; nuo 4,5 iki 6,5 – aukštas, o kai rodiklis didesnis nei 6,5 – labai aukštas.</a:t>
            </a:r>
          </a:p>
          <a:p>
            <a:pPr algn="just"/>
            <a:r>
              <a:rPr lang="lt-LT" dirty="0">
                <a:solidFill>
                  <a:schemeClr val="tx1"/>
                </a:solidFill>
                <a:latin typeface="Times New Roman" panose="02020603050405020304" pitchFamily="18" charset="0"/>
                <a:cs typeface="Times New Roman" panose="02020603050405020304" pitchFamily="18" charset="0"/>
              </a:rPr>
              <a:t>Jeigu profilaktinio sveikatos patikrinimo metu gydytojas odontologas neranda ėduonies pažeistų, plombuotų ir dėl ėduonies išrautų dantų, Mokinio sveikatos pažymėjime ties raidėmis k, p, i įrašomi nuliai – tai reiškia, kad vaiko dantys sveiki (</a:t>
            </a:r>
            <a:r>
              <a:rPr lang="lt-LT" dirty="0" err="1">
                <a:solidFill>
                  <a:schemeClr val="tx1"/>
                </a:solidFill>
                <a:latin typeface="Times New Roman" panose="02020603050405020304" pitchFamily="18" charset="0"/>
                <a:cs typeface="Times New Roman" panose="02020603050405020304" pitchFamily="18" charset="0"/>
              </a:rPr>
              <a:t>kpi+KPI</a:t>
            </a:r>
            <a:r>
              <a:rPr lang="lt-LT" dirty="0">
                <a:solidFill>
                  <a:schemeClr val="tx1"/>
                </a:solidFill>
                <a:latin typeface="Times New Roman" panose="02020603050405020304" pitchFamily="18" charset="0"/>
                <a:cs typeface="Times New Roman" panose="02020603050405020304" pitchFamily="18" charset="0"/>
              </a:rPr>
              <a:t> lygus 0).</a:t>
            </a:r>
          </a:p>
        </p:txBody>
      </p:sp>
    </p:spTree>
    <p:extLst>
      <p:ext uri="{BB962C8B-B14F-4D97-AF65-F5344CB8AC3E}">
        <p14:creationId xmlns:p14="http://schemas.microsoft.com/office/powerpoint/2010/main" val="1842385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a:t>
            </a:r>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Profilaktinio sveikatos patikrinimo metu šeimos gydytojas išmatuoja moksleivio ūgį, svorį, rezultatus įrašo į elektroninį Mokinio sveikatos pažymėjimą, kuriame automatiškai apskaičiuojama kūno masės indekso (toliau – KMI) skaitinė reikšmė ir KMI įvertinimas: per mažas svoris, normalus svoris, antsvoris ar nutukimas.</a:t>
            </a:r>
          </a:p>
          <a:p>
            <a:pPr algn="just"/>
            <a:r>
              <a:rPr lang="lt-LT" dirty="0">
                <a:solidFill>
                  <a:schemeClr val="tx1"/>
                </a:solidFill>
                <a:latin typeface="Times New Roman" panose="02020603050405020304" pitchFamily="18" charset="0"/>
                <a:cs typeface="Times New Roman" panose="02020603050405020304" pitchFamily="18" charset="0"/>
              </a:rPr>
              <a:t>2020–2021 m. 64 proc. mokinių turi normalų kūno svorį. Antsvorį turinčių mokinių dalis sudaro 18 proc. Per mažas kūno svoris nustatytas 10 proc. mokinių. Nutukusių mokinių dalis sudarė 4 proc.</a:t>
            </a:r>
          </a:p>
        </p:txBody>
      </p:sp>
    </p:spTree>
    <p:extLst>
      <p:ext uri="{BB962C8B-B14F-4D97-AF65-F5344CB8AC3E}">
        <p14:creationId xmlns:p14="http://schemas.microsoft.com/office/powerpoint/2010/main" val="445814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Apibendrinimas (3) </a:t>
            </a:r>
            <a:endParaRPr lang="lt-LT" dirty="0"/>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Kasmetinio mokinio sveikatos patikrinimo metu asmens sveikatos priežiūros įstaigos specialistas, įvertinęs vaiko fizinę sveikatos būklę, jo sveikatos pažymėjime nurodo fizinio ugdymo grupę: pagrindinė, parengiamoji, specialioji ar, esant poreikiui, pažymi, iki kurios dienos mokinys atleidžiamas nuo fizinio lavinimo pamokų. </a:t>
            </a:r>
          </a:p>
          <a:p>
            <a:pPr algn="just"/>
            <a:r>
              <a:rPr lang="lt-LT" dirty="0">
                <a:solidFill>
                  <a:schemeClr val="tx1"/>
                </a:solidFill>
                <a:latin typeface="Times New Roman" panose="02020603050405020304" pitchFamily="18" charset="0"/>
                <a:cs typeface="Times New Roman" panose="02020603050405020304" pitchFamily="18" charset="0"/>
              </a:rPr>
              <a:t>2020–2021 m. 91,5 proc. mokinių gali dalyvauti ugdymo procese, turėdami pagrindinę fizinio ugdymo grupę. Pagrindinei fizinio ugdymo grupei priskiriami visiškai sveiki ar turintys nedidelių sveikatos sutrikimų (nedidelio laipsnio regos sutrikimai, netaisyklinga laikysena, funkciniai negalavimai ir pan.) mokiniai. Šiai grupei priklausantys mokiniai gali treniruotis sporto būreliuose ir dalyvauti sporto varžybose.</a:t>
            </a:r>
          </a:p>
        </p:txBody>
      </p:sp>
    </p:spTree>
    <p:extLst>
      <p:ext uri="{BB962C8B-B14F-4D97-AF65-F5344CB8AC3E}">
        <p14:creationId xmlns:p14="http://schemas.microsoft.com/office/powerpoint/2010/main" val="2571697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latin typeface="Times New Roman" panose="02020603050405020304" pitchFamily="18" charset="0"/>
                <a:cs typeface="Times New Roman" panose="02020603050405020304" pitchFamily="18" charset="0"/>
              </a:rPr>
              <a:t>Rekomendacijos </a:t>
            </a:r>
          </a:p>
        </p:txBody>
      </p:sp>
      <p:sp>
        <p:nvSpPr>
          <p:cNvPr id="3" name="Turinio vietos rezervavimo ženklas 2"/>
          <p:cNvSpPr>
            <a:spLocks noGrp="1"/>
          </p:cNvSpPr>
          <p:nvPr>
            <p:ph idx="1"/>
          </p:nvPr>
        </p:nvSpPr>
        <p:spPr/>
        <p:txBody>
          <a:bodyPr/>
          <a:lstStyle/>
          <a:p>
            <a:pPr algn="just"/>
            <a:r>
              <a:rPr lang="lt-LT" dirty="0">
                <a:solidFill>
                  <a:schemeClr val="tx1"/>
                </a:solidFill>
                <a:latin typeface="Times New Roman" panose="02020603050405020304" pitchFamily="18" charset="0"/>
                <a:cs typeface="Times New Roman" panose="02020603050405020304" pitchFamily="18" charset="0"/>
              </a:rPr>
              <a:t>Svarbu mokinių sveikatos ugdymą vykdyti visomis kryptimis, labai didelį dėmesį skirti regos sutrikimų profilaktikai: tinkamai aplinkai (mokymosi vieta, sėdėjimo poza, apšvietimas, laiko leidimas prie kompiuterio ir televizoriaus), poilsiui (akių atpalaidavimo pertraukėlės).</a:t>
            </a:r>
          </a:p>
          <a:p>
            <a:pPr algn="just"/>
            <a:r>
              <a:rPr lang="lt-LT" dirty="0">
                <a:solidFill>
                  <a:schemeClr val="tx1"/>
                </a:solidFill>
                <a:latin typeface="Times New Roman" panose="02020603050405020304" pitchFamily="18" charset="0"/>
                <a:cs typeface="Times New Roman" panose="02020603050405020304" pitchFamily="18" charset="0"/>
              </a:rPr>
              <a:t>Mokinių skeleto – raumenų sistemos funkcionavimo sutrikimų profilaktikai svarbus yra darbo ir poilsio režimo užtikrinimas, kadangi jis turi didelę įtaką psichologinės ir fizinės sveikatos stiprinimui bei valios ugdymui. </a:t>
            </a:r>
          </a:p>
          <a:p>
            <a:pPr algn="just"/>
            <a:r>
              <a:rPr lang="lt-LT" dirty="0">
                <a:solidFill>
                  <a:schemeClr val="tx1"/>
                </a:solidFill>
                <a:latin typeface="Times New Roman" panose="02020603050405020304" pitchFamily="18" charset="0"/>
                <a:cs typeface="Times New Roman" panose="02020603050405020304" pitchFamily="18" charset="0"/>
              </a:rPr>
              <a:t>Būtina nuolatos organizuoti ir vykdyti įvairius mokymus sveikos mitybos, fizinio aktyvumo temomis.</a:t>
            </a:r>
          </a:p>
        </p:txBody>
      </p:sp>
    </p:spTree>
    <p:extLst>
      <p:ext uri="{BB962C8B-B14F-4D97-AF65-F5344CB8AC3E}">
        <p14:creationId xmlns:p14="http://schemas.microsoft.com/office/powerpoint/2010/main" val="862639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2">
            <a:extLst>
              <a:ext uri="{FF2B5EF4-FFF2-40B4-BE49-F238E27FC236}">
                <a16:creationId xmlns:a16="http://schemas.microsoft.com/office/drawing/2014/main" id="{4656FABA-63BF-4D6B-BD21-7BC222435C37}"/>
              </a:ext>
            </a:extLst>
          </p:cNvPr>
          <p:cNvSpPr txBox="1">
            <a:spLocks noGrp="1"/>
          </p:cNvSpPr>
          <p:nvPr>
            <p:ph idx="1"/>
          </p:nvPr>
        </p:nvSpPr>
        <p:spPr>
          <a:xfrm>
            <a:off x="221195" y="1287555"/>
            <a:ext cx="9601200" cy="4477012"/>
          </a:xfrm>
        </p:spPr>
        <p:txBody>
          <a:bodyPr/>
          <a:lstStyle/>
          <a:p>
            <a:pPr marL="457200" lvl="1" indent="0" algn="just">
              <a:buNone/>
            </a:pPr>
            <a:r>
              <a:rPr lang="lt-LT" sz="2400" dirty="0">
                <a:solidFill>
                  <a:schemeClr val="tx1"/>
                </a:solidFill>
                <a:latin typeface="Times New Roman" pitchFamily="18"/>
                <a:cs typeface="Times New Roman" pitchFamily="18"/>
              </a:rPr>
              <a:t>      Kasmetiniai profilaktiniai mokinių sveikatos patikrinimai atliekami vadovaujantis Lietuvos Respublikos sveikatos apsaugos ministro 2000 m. gegužės 31 d. įsakymu Nr. 301“Dėl profilaktinių sveikatos patikrinimų sveikatos priežiūros įstaigose“ (Žin., 47-1365). Duomenys apie mokinių sveikatos būklę gaunami iš  statinės apskaitos formos Nr. 027-1/a „Mokinio sveikatos pažymėjimas“, patvirtintos Lietuvos respublikos sveikatos apsaugos ministro 2004 m. gruodžio 24 d. įsakymu Nr. V-951(Žin., 2005, Nr. 3-38).</a:t>
            </a:r>
          </a:p>
        </p:txBody>
      </p:sp>
      <p:sp>
        <p:nvSpPr>
          <p:cNvPr id="3" name="Skaidrės numerio vietos rezervavimo ženklas 3">
            <a:extLst>
              <a:ext uri="{FF2B5EF4-FFF2-40B4-BE49-F238E27FC236}">
                <a16:creationId xmlns:a16="http://schemas.microsoft.com/office/drawing/2014/main" id="{642DF1FF-9226-4A58-A405-FE52A930BF40}"/>
              </a:ext>
            </a:extLst>
          </p:cNvPr>
          <p:cNvSpPr txBox="1"/>
          <p:nvPr/>
        </p:nvSpPr>
        <p:spPr>
          <a:xfrm>
            <a:off x="9472735" y="6453387"/>
            <a:ext cx="1596295" cy="404612"/>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4A1762F-BA2E-4957-955D-DCC363514E2D}" type="slidenum">
              <a:t>2</a:t>
            </a:fld>
            <a:endParaRPr lang="en-US" sz="1200" b="0" i="0" u="none" strike="noStrike" kern="1200" cap="none" spc="0" baseline="0">
              <a:solidFill>
                <a:srgbClr val="191B0E"/>
              </a:solidFill>
              <a:uFillTx/>
              <a:latin typeface="Franklin Gothic Book"/>
            </a:endParaRPr>
          </a:p>
        </p:txBody>
      </p:sp>
      <p:sp>
        <p:nvSpPr>
          <p:cNvPr id="4" name="Date Placeholder 3">
            <a:extLst>
              <a:ext uri="{FF2B5EF4-FFF2-40B4-BE49-F238E27FC236}">
                <a16:creationId xmlns:a16="http://schemas.microsoft.com/office/drawing/2014/main" id="{490A556E-28FE-4B6F-AF31-2F9466BBAB83}"/>
              </a:ext>
            </a:extLst>
          </p:cNvPr>
          <p:cNvSpPr txBox="1"/>
          <p:nvPr/>
        </p:nvSpPr>
        <p:spPr>
          <a:xfrm>
            <a:off x="1390646" y="6453387"/>
            <a:ext cx="1204575" cy="404612"/>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6B72555-618A-46EE-AE6C-2DB048C0DD83}" type="datetime1">
              <a:rPr lang="lt-LT" sz="1200" b="0" i="0" u="none" strike="noStrike" kern="1200" cap="none" spc="0" baseline="0">
                <a:solidFill>
                  <a:srgbClr val="191B0E"/>
                </a:solidFill>
                <a:uFillTx/>
                <a:latin typeface="Franklin Gothic Book"/>
              </a:rPr>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2021-03-12</a:t>
            </a:fld>
            <a:endParaRPr lang="en-US" sz="1200" b="0" i="0" u="none" strike="noStrike" kern="1200" cap="none" spc="0" baseline="0">
              <a:solidFill>
                <a:srgbClr val="191B0E"/>
              </a:solidFill>
              <a:uFillTx/>
              <a:latin typeface="Franklin Gothic Book"/>
            </a:endParaRPr>
          </a:p>
        </p:txBody>
      </p:sp>
      <p:sp>
        <p:nvSpPr>
          <p:cNvPr id="5" name="Slide Number Placeholder 4">
            <a:extLst>
              <a:ext uri="{FF2B5EF4-FFF2-40B4-BE49-F238E27FC236}">
                <a16:creationId xmlns:a16="http://schemas.microsoft.com/office/drawing/2014/main" id="{614EEFDC-F856-4F7A-AB5A-930A530E5F1F}"/>
              </a:ext>
            </a:extLst>
          </p:cNvPr>
          <p:cNvSpPr txBox="1"/>
          <p:nvPr/>
        </p:nvSpPr>
        <p:spPr>
          <a:xfrm>
            <a:off x="9472735" y="6453387"/>
            <a:ext cx="1596295" cy="404612"/>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D0623D9-A986-401F-B774-478DA89C5EAF}" type="slidenum">
              <a:t>2</a:t>
            </a:fld>
            <a:endParaRPr lang="en-US" sz="1200" b="0" i="0" u="none" strike="noStrike" kern="1200" cap="none" spc="0" baseline="0">
              <a:solidFill>
                <a:srgbClr val="191B0E"/>
              </a:solidFill>
              <a:uFillTx/>
              <a:latin typeface="Franklin Gothic Boo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658B61B8-18A0-4FFF-B119-0D52CC31918D}"/>
              </a:ext>
            </a:extLst>
          </p:cNvPr>
          <p:cNvSpPr>
            <a:spLocks noGrp="1"/>
          </p:cNvSpPr>
          <p:nvPr>
            <p:ph idx="1"/>
          </p:nvPr>
        </p:nvSpPr>
        <p:spPr>
          <a:xfrm>
            <a:off x="597435" y="1050881"/>
            <a:ext cx="8596668" cy="3880773"/>
          </a:xfrm>
        </p:spPr>
        <p:txBody>
          <a:bodyPr/>
          <a:lstStyle/>
          <a:p>
            <a:r>
              <a:rPr lang="lt-LT" sz="2000" dirty="0">
                <a:solidFill>
                  <a:schemeClr val="tx1"/>
                </a:solidFill>
                <a:latin typeface="Times New Roman" panose="02020603050405020304" pitchFamily="18" charset="0"/>
                <a:cs typeface="Times New Roman" panose="02020603050405020304" pitchFamily="18" charset="0"/>
              </a:rPr>
              <a:t>Vadovaujantis sveikatos apsaugos ministro 2018 m. balandžio 26 d. įsakymu Nr. V-657 „Dėl elektroninės sveikatos paslaugų ir bendradarbiavimo infrastruktūros informacinės sistemos naudojimo tvarkos aprašo patvirtinimo“ pakeitimo“, nuo 2018 m. birželio 1 d. duomenys, susiję su mokinio sveikatos pažymėjimu, visose asmens sveikatos priežiūros įstaigose privalo būti tvarkomi elektroniniu būdu. Elektroniniu būdu užpildytas ir pasirašytas vaiko sveikatos pažymėjimas patenka į Elektroninę sveikatos paslaugų ir bendradarbiavimo infrastruktūros informacinę sistemą, iš kurios yra perduodamas į </a:t>
            </a:r>
            <a:r>
              <a:rPr lang="lt-LT" sz="2000" b="1" dirty="0">
                <a:solidFill>
                  <a:schemeClr val="tx1"/>
                </a:solidFill>
                <a:latin typeface="Times New Roman" panose="02020603050405020304" pitchFamily="18" charset="0"/>
                <a:cs typeface="Times New Roman" panose="02020603050405020304" pitchFamily="18" charset="0"/>
              </a:rPr>
              <a:t>Higienos instituto Vaikų sveikatos stebėsenos informacinę sistemą</a:t>
            </a:r>
            <a:r>
              <a:rPr lang="lt-LT" sz="2000" dirty="0">
                <a:solidFill>
                  <a:schemeClr val="tx1"/>
                </a:solidFill>
                <a:latin typeface="Times New Roman" panose="02020603050405020304" pitchFamily="18" charset="0"/>
                <a:cs typeface="Times New Roman" panose="02020603050405020304" pitchFamily="18" charset="0"/>
              </a:rPr>
              <a:t> (VSS IS).  Su šia sistema dirba visuomenės sveikatos specialistai, vykdantys visuomenės sveikatos priežiūrą </a:t>
            </a:r>
            <a:r>
              <a:rPr lang="en-US" sz="2000" dirty="0" err="1">
                <a:solidFill>
                  <a:schemeClr val="tx1"/>
                </a:solidFill>
                <a:latin typeface="Times New Roman" panose="02020603050405020304" pitchFamily="18" charset="0"/>
                <a:cs typeface="Times New Roman" panose="02020603050405020304" pitchFamily="18" charset="0"/>
              </a:rPr>
              <a:t>ugdymo</a:t>
            </a:r>
            <a:r>
              <a:rPr lang="en-US" sz="2000" dirty="0">
                <a:solidFill>
                  <a:schemeClr val="tx1"/>
                </a:solidFill>
                <a:latin typeface="Times New Roman" panose="02020603050405020304" pitchFamily="18" charset="0"/>
                <a:cs typeface="Times New Roman" panose="02020603050405020304" pitchFamily="18" charset="0"/>
              </a:rPr>
              <a:t> </a:t>
            </a:r>
            <a:r>
              <a:rPr lang="lt-LT" sz="2000" dirty="0">
                <a:solidFill>
                  <a:schemeClr val="tx1"/>
                </a:solidFill>
                <a:latin typeface="Times New Roman" panose="02020603050405020304" pitchFamily="18" charset="0"/>
                <a:cs typeface="Times New Roman" panose="02020603050405020304" pitchFamily="18" charset="0"/>
              </a:rPr>
              <a:t>į</a:t>
            </a:r>
            <a:r>
              <a:rPr lang="en-US" sz="2000" dirty="0" err="1">
                <a:solidFill>
                  <a:schemeClr val="tx1"/>
                </a:solidFill>
                <a:latin typeface="Times New Roman" panose="02020603050405020304" pitchFamily="18" charset="0"/>
                <a:cs typeface="Times New Roman" panose="02020603050405020304" pitchFamily="18" charset="0"/>
              </a:rPr>
              <a:t>staigose</a:t>
            </a:r>
            <a:r>
              <a:rPr lang="en-US" sz="2000" dirty="0">
                <a:solidFill>
                  <a:schemeClr val="tx1"/>
                </a:solidFill>
                <a:latin typeface="Times New Roman" panose="02020603050405020304" pitchFamily="18" charset="0"/>
                <a:cs typeface="Times New Roman" panose="02020603050405020304" pitchFamily="18" charset="0"/>
              </a:rPr>
              <a:t>.</a:t>
            </a:r>
            <a:endParaRPr lang="lt-LT" sz="2000" dirty="0">
              <a:solidFill>
                <a:schemeClr val="tx1"/>
              </a:solidFill>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179224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1E4CF10-AC50-465C-92BD-AA668F3EACAE}"/>
              </a:ext>
            </a:extLst>
          </p:cNvPr>
          <p:cNvSpPr txBox="1">
            <a:spLocks noGrp="1"/>
          </p:cNvSpPr>
          <p:nvPr>
            <p:ph type="ctrTitle"/>
          </p:nvPr>
        </p:nvSpPr>
        <p:spPr/>
        <p:txBody>
          <a:bodyPr/>
          <a:lstStyle/>
          <a:p>
            <a:pPr lvl="0"/>
            <a:r>
              <a:rPr lang="lt-LT" sz="2800">
                <a:latin typeface="Times New Roman" pitchFamily="18"/>
                <a:cs typeface="Times New Roman" pitchFamily="18"/>
              </a:rPr>
              <a:t>Profilaktinių mokinių sveikatos patikrinimų rezultatai</a:t>
            </a:r>
          </a:p>
        </p:txBody>
      </p:sp>
      <p:sp>
        <p:nvSpPr>
          <p:cNvPr id="3" name="Date Placeholder 2">
            <a:extLst>
              <a:ext uri="{FF2B5EF4-FFF2-40B4-BE49-F238E27FC236}">
                <a16:creationId xmlns:a16="http://schemas.microsoft.com/office/drawing/2014/main" id="{AB164C6B-9CF7-4381-AF39-62FE94024828}"/>
              </a:ext>
            </a:extLst>
          </p:cNvPr>
          <p:cNvSpPr txBox="1"/>
          <p:nvPr/>
        </p:nvSpPr>
        <p:spPr>
          <a:xfrm>
            <a:off x="752862" y="6453387"/>
            <a:ext cx="1607944" cy="404612"/>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0FCCB59-3155-4485-B9C0-0248799F2F88}" type="datetime1">
              <a:rPr lang="lt-LT" sz="1200" b="0" i="0" u="none" strike="noStrike" kern="1200" cap="none" spc="0" baseline="0">
                <a:solidFill>
                  <a:srgbClr val="191B0E"/>
                </a:solidFill>
                <a:uFillTx/>
                <a:latin typeface="Franklin Gothic Book"/>
              </a:rPr>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2021-03-12</a:t>
            </a:fld>
            <a:endParaRPr lang="en-US" sz="1200" b="0" i="0" u="none" strike="noStrike" kern="1200" cap="none" spc="0" baseline="0">
              <a:solidFill>
                <a:srgbClr val="191B0E"/>
              </a:solidFill>
              <a:uFillTx/>
              <a:latin typeface="Franklin Gothic Book"/>
            </a:endParaRPr>
          </a:p>
        </p:txBody>
      </p:sp>
      <p:sp>
        <p:nvSpPr>
          <p:cNvPr id="4" name="Slide Number Placeholder 3">
            <a:extLst>
              <a:ext uri="{FF2B5EF4-FFF2-40B4-BE49-F238E27FC236}">
                <a16:creationId xmlns:a16="http://schemas.microsoft.com/office/drawing/2014/main" id="{3CFAAF4A-6C1E-4767-802F-1104B9A9748A}"/>
              </a:ext>
            </a:extLst>
          </p:cNvPr>
          <p:cNvSpPr txBox="1"/>
          <p:nvPr/>
        </p:nvSpPr>
        <p:spPr>
          <a:xfrm>
            <a:off x="9830686" y="6453387"/>
            <a:ext cx="1596295" cy="404612"/>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6E9B4DC-7D38-464A-9929-5F57907394D2}" type="slidenum">
              <a:t>4</a:t>
            </a:fld>
            <a:endParaRPr lang="en-US" sz="1200" b="0" i="0" u="none" strike="noStrike" kern="1200" cap="none" spc="0" baseline="0">
              <a:solidFill>
                <a:srgbClr val="191B0E"/>
              </a:solidFill>
              <a:uFillTx/>
              <a:latin typeface="Franklin Gothic Boo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F4ACDBD-7194-4FAA-BEDC-10253BA47F38}"/>
              </a:ext>
            </a:extLst>
          </p:cNvPr>
          <p:cNvSpPr>
            <a:spLocks noGrp="1"/>
          </p:cNvSpPr>
          <p:nvPr>
            <p:ph type="title"/>
          </p:nvPr>
        </p:nvSpPr>
        <p:spPr/>
        <p:txBody>
          <a:bodyPr/>
          <a:lstStyle/>
          <a:p>
            <a:r>
              <a:rPr lang="lt-LT" dirty="0"/>
              <a:t>Pažymėjimo statusas</a:t>
            </a:r>
          </a:p>
        </p:txBody>
      </p:sp>
      <p:graphicFrame>
        <p:nvGraphicFramePr>
          <p:cNvPr id="6" name="Turinio vietos rezervavimo ženklas 5">
            <a:extLst>
              <a:ext uri="{FF2B5EF4-FFF2-40B4-BE49-F238E27FC236}">
                <a16:creationId xmlns:a16="http://schemas.microsoft.com/office/drawing/2014/main" id="{FF37731E-4330-424B-AE9F-16F30F8FED2A}"/>
              </a:ext>
            </a:extLst>
          </p:cNvPr>
          <p:cNvGraphicFramePr>
            <a:graphicFrameLocks noGrp="1"/>
          </p:cNvGraphicFramePr>
          <p:nvPr>
            <p:ph idx="1"/>
            <p:extLst>
              <p:ext uri="{D42A27DB-BD31-4B8C-83A1-F6EECF244321}">
                <p14:modId xmlns:p14="http://schemas.microsoft.com/office/powerpoint/2010/main" val="377474872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4320CB9-43BF-481F-9A7A-876119B2863E}"/>
              </a:ext>
            </a:extLst>
          </p:cNvPr>
          <p:cNvSpPr txBox="1"/>
          <p:nvPr/>
        </p:nvSpPr>
        <p:spPr>
          <a:xfrm>
            <a:off x="677334" y="3302493"/>
            <a:ext cx="2403217" cy="923330"/>
          </a:xfrm>
          <a:prstGeom prst="rect">
            <a:avLst/>
          </a:prstGeom>
          <a:noFill/>
        </p:spPr>
        <p:txBody>
          <a:bodyPr wrap="square" rtlCol="0">
            <a:spAutoFit/>
          </a:bodyPr>
          <a:lstStyle/>
          <a:p>
            <a:r>
              <a:rPr lang="lt-LT" dirty="0"/>
              <a:t>96 proc. pažymėjimų buvo užpildyta.</a:t>
            </a:r>
          </a:p>
          <a:p>
            <a:endParaRPr lang="lt-LT" dirty="0"/>
          </a:p>
        </p:txBody>
      </p:sp>
    </p:spTree>
    <p:extLst>
      <p:ext uri="{BB962C8B-B14F-4D97-AF65-F5344CB8AC3E}">
        <p14:creationId xmlns:p14="http://schemas.microsoft.com/office/powerpoint/2010/main" val="1202563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7C890D6-6F94-4D88-8E79-C37CBED9E71C}"/>
              </a:ext>
            </a:extLst>
          </p:cNvPr>
          <p:cNvSpPr>
            <a:spLocks noGrp="1"/>
          </p:cNvSpPr>
          <p:nvPr>
            <p:ph type="title"/>
          </p:nvPr>
        </p:nvSpPr>
        <p:spPr/>
        <p:txBody>
          <a:bodyPr/>
          <a:lstStyle/>
          <a:p>
            <a:r>
              <a:rPr lang="lt-LT" dirty="0"/>
              <a:t>Fizinės būklės įvertinimas: KMI įvertinimas</a:t>
            </a:r>
          </a:p>
        </p:txBody>
      </p:sp>
      <p:graphicFrame>
        <p:nvGraphicFramePr>
          <p:cNvPr id="6" name="Turinio vietos rezervavimo ženklas 5">
            <a:extLst>
              <a:ext uri="{FF2B5EF4-FFF2-40B4-BE49-F238E27FC236}">
                <a16:creationId xmlns:a16="http://schemas.microsoft.com/office/drawing/2014/main" id="{11A3DC41-4B5E-4447-8028-DB3C4410A0EE}"/>
              </a:ext>
            </a:extLst>
          </p:cNvPr>
          <p:cNvGraphicFramePr>
            <a:graphicFrameLocks noGrp="1"/>
          </p:cNvGraphicFramePr>
          <p:nvPr>
            <p:ph idx="1"/>
            <p:extLst>
              <p:ext uri="{D42A27DB-BD31-4B8C-83A1-F6EECF244321}">
                <p14:modId xmlns:p14="http://schemas.microsoft.com/office/powerpoint/2010/main" val="2822034232"/>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4967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C890C3B-DB94-4A90-9787-3EAF447D4C88}"/>
              </a:ext>
            </a:extLst>
          </p:cNvPr>
          <p:cNvSpPr>
            <a:spLocks noGrp="1"/>
          </p:cNvSpPr>
          <p:nvPr>
            <p:ph type="title"/>
          </p:nvPr>
        </p:nvSpPr>
        <p:spPr/>
        <p:txBody>
          <a:bodyPr/>
          <a:lstStyle/>
          <a:p>
            <a:r>
              <a:rPr lang="lt-LT" dirty="0"/>
              <a:t>Fizinio ugdymo grupė</a:t>
            </a:r>
          </a:p>
        </p:txBody>
      </p:sp>
      <p:graphicFrame>
        <p:nvGraphicFramePr>
          <p:cNvPr id="6" name="Turinio vietos rezervavimo ženklas 5">
            <a:extLst>
              <a:ext uri="{FF2B5EF4-FFF2-40B4-BE49-F238E27FC236}">
                <a16:creationId xmlns:a16="http://schemas.microsoft.com/office/drawing/2014/main" id="{5E6A2A0E-30C8-4EB5-A12D-BC8AB4DAA40D}"/>
              </a:ext>
            </a:extLst>
          </p:cNvPr>
          <p:cNvGraphicFramePr>
            <a:graphicFrameLocks noGrp="1"/>
          </p:cNvGraphicFramePr>
          <p:nvPr>
            <p:ph idx="1"/>
            <p:extLst>
              <p:ext uri="{D42A27DB-BD31-4B8C-83A1-F6EECF244321}">
                <p14:modId xmlns:p14="http://schemas.microsoft.com/office/powerpoint/2010/main" val="3897402451"/>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6E4D0D7-A21D-4C7A-AE7A-39136932B920}"/>
              </a:ext>
            </a:extLst>
          </p:cNvPr>
          <p:cNvSpPr txBox="1"/>
          <p:nvPr/>
        </p:nvSpPr>
        <p:spPr>
          <a:xfrm>
            <a:off x="594804" y="2370338"/>
            <a:ext cx="2032986" cy="2585323"/>
          </a:xfrm>
          <a:prstGeom prst="rect">
            <a:avLst/>
          </a:prstGeom>
          <a:noFill/>
        </p:spPr>
        <p:txBody>
          <a:bodyPr wrap="square" rtlCol="0">
            <a:spAutoFit/>
          </a:bodyPr>
          <a:lstStyle/>
          <a:p>
            <a:r>
              <a:rPr lang="lt-LT" dirty="0"/>
              <a:t>91,5 proc. mokinių fizinio grupė yra pagrindinė.</a:t>
            </a:r>
          </a:p>
          <a:p>
            <a:r>
              <a:rPr lang="lt-LT" dirty="0"/>
              <a:t>4 proc. yra parengiamoji grupė.</a:t>
            </a:r>
          </a:p>
          <a:p>
            <a:r>
              <a:rPr lang="lt-LT" dirty="0"/>
              <a:t>0,5 proc. specialioji grupė</a:t>
            </a:r>
          </a:p>
        </p:txBody>
      </p:sp>
    </p:spTree>
    <p:extLst>
      <p:ext uri="{BB962C8B-B14F-4D97-AF65-F5344CB8AC3E}">
        <p14:creationId xmlns:p14="http://schemas.microsoft.com/office/powerpoint/2010/main" val="162970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FC2C1747-3453-4F0D-A4B2-9661859E7F98}"/>
              </a:ext>
            </a:extLst>
          </p:cNvPr>
          <p:cNvSpPr>
            <a:spLocks noGrp="1"/>
          </p:cNvSpPr>
          <p:nvPr>
            <p:ph type="title"/>
          </p:nvPr>
        </p:nvSpPr>
        <p:spPr/>
        <p:txBody>
          <a:bodyPr/>
          <a:lstStyle/>
          <a:p>
            <a:r>
              <a:rPr lang="lt-LT" dirty="0"/>
              <a:t>Regos vertinimas</a:t>
            </a:r>
          </a:p>
        </p:txBody>
      </p:sp>
      <p:graphicFrame>
        <p:nvGraphicFramePr>
          <p:cNvPr id="6" name="Turinio vietos rezervavimo ženklas 5">
            <a:extLst>
              <a:ext uri="{FF2B5EF4-FFF2-40B4-BE49-F238E27FC236}">
                <a16:creationId xmlns:a16="http://schemas.microsoft.com/office/drawing/2014/main" id="{490DEE69-3C1B-4247-B139-68009E104EC0}"/>
              </a:ext>
            </a:extLst>
          </p:cNvPr>
          <p:cNvGraphicFramePr>
            <a:graphicFrameLocks noGrp="1"/>
          </p:cNvGraphicFramePr>
          <p:nvPr>
            <p:ph idx="1"/>
            <p:extLst>
              <p:ext uri="{D42A27DB-BD31-4B8C-83A1-F6EECF244321}">
                <p14:modId xmlns:p14="http://schemas.microsoft.com/office/powerpoint/2010/main" val="3231473810"/>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3A68325-75D3-4F2D-AF83-C78819816E22}"/>
              </a:ext>
            </a:extLst>
          </p:cNvPr>
          <p:cNvSpPr txBox="1"/>
          <p:nvPr/>
        </p:nvSpPr>
        <p:spPr>
          <a:xfrm>
            <a:off x="435007" y="2050742"/>
            <a:ext cx="2361460" cy="2031325"/>
          </a:xfrm>
          <a:prstGeom prst="rect">
            <a:avLst/>
          </a:prstGeom>
          <a:noFill/>
        </p:spPr>
        <p:txBody>
          <a:bodyPr wrap="square" rtlCol="0">
            <a:spAutoFit/>
          </a:bodyPr>
          <a:lstStyle/>
          <a:p>
            <a:r>
              <a:rPr lang="lt-LT" dirty="0"/>
              <a:t>87,3 proc. nebuvo nurodytas regos vertinimas.</a:t>
            </a:r>
          </a:p>
          <a:p>
            <a:r>
              <a:rPr lang="lt-LT" dirty="0"/>
              <a:t>7,2 proc. regos vertinimas normalus.</a:t>
            </a:r>
          </a:p>
          <a:p>
            <a:r>
              <a:rPr lang="lt-LT" dirty="0"/>
              <a:t>5 proc. sutrikusi rega.</a:t>
            </a:r>
          </a:p>
        </p:txBody>
      </p:sp>
    </p:spTree>
    <p:extLst>
      <p:ext uri="{BB962C8B-B14F-4D97-AF65-F5344CB8AC3E}">
        <p14:creationId xmlns:p14="http://schemas.microsoft.com/office/powerpoint/2010/main" val="1084020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F41F13E-309E-4B13-9D21-F77FB1ACE02E}"/>
              </a:ext>
            </a:extLst>
          </p:cNvPr>
          <p:cNvSpPr>
            <a:spLocks noGrp="1"/>
          </p:cNvSpPr>
          <p:nvPr>
            <p:ph type="title"/>
          </p:nvPr>
        </p:nvSpPr>
        <p:spPr/>
        <p:txBody>
          <a:bodyPr/>
          <a:lstStyle/>
          <a:p>
            <a:r>
              <a:rPr lang="lt-LT" dirty="0"/>
              <a:t>Nervų sistemos būklė</a:t>
            </a:r>
          </a:p>
        </p:txBody>
      </p:sp>
      <p:graphicFrame>
        <p:nvGraphicFramePr>
          <p:cNvPr id="6" name="Turinio vietos rezervavimo ženklas 5">
            <a:extLst>
              <a:ext uri="{FF2B5EF4-FFF2-40B4-BE49-F238E27FC236}">
                <a16:creationId xmlns:a16="http://schemas.microsoft.com/office/drawing/2014/main" id="{358C6400-8613-4388-92D0-5D35EE0E1FFA}"/>
              </a:ext>
            </a:extLst>
          </p:cNvPr>
          <p:cNvGraphicFramePr>
            <a:graphicFrameLocks noGrp="1"/>
          </p:cNvGraphicFramePr>
          <p:nvPr>
            <p:ph idx="1"/>
            <p:extLst>
              <p:ext uri="{D42A27DB-BD31-4B8C-83A1-F6EECF244321}">
                <p14:modId xmlns:p14="http://schemas.microsoft.com/office/powerpoint/2010/main" val="2409099167"/>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71E8531-A00B-4266-8BDD-43D342E68D37}"/>
              </a:ext>
            </a:extLst>
          </p:cNvPr>
          <p:cNvSpPr txBox="1"/>
          <p:nvPr/>
        </p:nvSpPr>
        <p:spPr>
          <a:xfrm>
            <a:off x="470517" y="2160588"/>
            <a:ext cx="2447308" cy="1754326"/>
          </a:xfrm>
          <a:prstGeom prst="rect">
            <a:avLst/>
          </a:prstGeom>
          <a:noFill/>
        </p:spPr>
        <p:txBody>
          <a:bodyPr wrap="square" rtlCol="0">
            <a:spAutoFit/>
          </a:bodyPr>
          <a:lstStyle/>
          <a:p>
            <a:r>
              <a:rPr lang="lt-LT" dirty="0"/>
              <a:t>11,8 proc. nervų sistemos būklė yra normali.</a:t>
            </a:r>
          </a:p>
          <a:p>
            <a:r>
              <a:rPr lang="lt-LT" dirty="0"/>
              <a:t>87,5 proc. yra nenurodyta</a:t>
            </a:r>
          </a:p>
          <a:p>
            <a:r>
              <a:rPr lang="lt-LT" dirty="0"/>
              <a:t>0,7 proc. yra sutrikusi</a:t>
            </a:r>
          </a:p>
        </p:txBody>
      </p:sp>
    </p:spTree>
    <p:extLst>
      <p:ext uri="{BB962C8B-B14F-4D97-AF65-F5344CB8AC3E}">
        <p14:creationId xmlns:p14="http://schemas.microsoft.com/office/powerpoint/2010/main" val="660825670"/>
      </p:ext>
    </p:extLst>
  </p:cSld>
  <p:clrMapOvr>
    <a:masterClrMapping/>
  </p:clrMapOvr>
</p:sld>
</file>

<file path=ppt/theme/theme1.xml><?xml version="1.0" encoding="utf-8"?>
<a:theme xmlns:a="http://schemas.openxmlformats.org/drawingml/2006/main" name="Briaunota">
  <a:themeElements>
    <a:clrScheme name="Briauno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984</Words>
  <Application>Microsoft Office PowerPoint</Application>
  <PresentationFormat>Plačiaekranė</PresentationFormat>
  <Paragraphs>75</Paragraphs>
  <Slides>18</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18</vt:i4>
      </vt:variant>
    </vt:vector>
  </HeadingPairs>
  <TitlesOfParts>
    <vt:vector size="24" baseType="lpstr">
      <vt:lpstr>Arial</vt:lpstr>
      <vt:lpstr>Franklin Gothic Book</vt:lpstr>
      <vt:lpstr>Times New Roman</vt:lpstr>
      <vt:lpstr>Trebuchet MS</vt:lpstr>
      <vt:lpstr>Wingdings 3</vt:lpstr>
      <vt:lpstr>Briaunota</vt:lpstr>
      <vt:lpstr>Klaipėdos Eduardo Balsio menų gimnazijos mokinių profilaktinių sveikatos patikrinimų duomenų analizė 2020 -2021 m.m.</vt:lpstr>
      <vt:lpstr>„PowerPoint“ pateiktis</vt:lpstr>
      <vt:lpstr>„PowerPoint“ pateiktis</vt:lpstr>
      <vt:lpstr>Profilaktinių mokinių sveikatos patikrinimų rezultatai</vt:lpstr>
      <vt:lpstr>Pažymėjimo statusas</vt:lpstr>
      <vt:lpstr>Fizinės būklės įvertinimas: KMI įvertinimas</vt:lpstr>
      <vt:lpstr>Fizinio ugdymo grupė</vt:lpstr>
      <vt:lpstr>Regos vertinimas</vt:lpstr>
      <vt:lpstr>Nervų sistemos būklė</vt:lpstr>
      <vt:lpstr>Kvėpavimo sistemos būklė</vt:lpstr>
      <vt:lpstr>Endokrininės sistemos būklė</vt:lpstr>
      <vt:lpstr>Skeleto- raumenų sistemos būklė</vt:lpstr>
      <vt:lpstr>Dantų ir žandikaulių būklės įvertinimas: sąkandžio patologija</vt:lpstr>
      <vt:lpstr>Mokinių turinčių (KPI+kpi) indeksą, dalis (%)</vt:lpstr>
      <vt:lpstr>Apibendrinimas  </vt:lpstr>
      <vt:lpstr>Apibendrinimas </vt:lpstr>
      <vt:lpstr>Apibendrinimas (3) </vt:lpstr>
      <vt:lpstr>Rekomendacijos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Eduardo Balsio menų gimnazijos mokinių profilaktinių sveikatos patikrinimų duomenų analizė 2020 -2021 m.m.</dc:title>
  <dc:creator>Lenovo</dc:creator>
  <cp:lastModifiedBy>Lenovo</cp:lastModifiedBy>
  <cp:revision>12</cp:revision>
  <dcterms:created xsi:type="dcterms:W3CDTF">2021-03-01T07:27:50Z</dcterms:created>
  <dcterms:modified xsi:type="dcterms:W3CDTF">2021-03-12T12:03:23Z</dcterms:modified>
</cp:coreProperties>
</file>